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Roboto" charset="1" panose="02000000000000000000"/>
      <p:regular r:id="rId16"/>
    </p:embeddedFont>
    <p:embeddedFont>
      <p:font typeface="Roboto Bold" charset="1" panose="02000000000000000000"/>
      <p:regular r:id="rId17"/>
    </p:embeddedFont>
    <p:embeddedFont>
      <p:font typeface="Roboto Italics" charset="1" panose="02000000000000000000"/>
      <p:regular r:id="rId18"/>
    </p:embeddedFont>
    <p:embeddedFont>
      <p:font typeface="Roboto Bold Italics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1374" y="7654477"/>
            <a:ext cx="6806675" cy="3207646"/>
          </a:xfrm>
          <a:custGeom>
            <a:avLst/>
            <a:gdLst/>
            <a:ahLst/>
            <a:cxnLst/>
            <a:rect r="r" b="b" t="t" l="l"/>
            <a:pathLst>
              <a:path h="3207646" w="6806675">
                <a:moveTo>
                  <a:pt x="0" y="0"/>
                </a:moveTo>
                <a:lnTo>
                  <a:pt x="6806675" y="0"/>
                </a:lnTo>
                <a:lnTo>
                  <a:pt x="6806675" y="3207646"/>
                </a:lnTo>
                <a:lnTo>
                  <a:pt x="0" y="3207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78156" y="1529485"/>
            <a:ext cx="13370252" cy="8757515"/>
          </a:xfrm>
          <a:custGeom>
            <a:avLst/>
            <a:gdLst/>
            <a:ahLst/>
            <a:cxnLst/>
            <a:rect r="r" b="b" t="t" l="l"/>
            <a:pathLst>
              <a:path h="8757515" w="13370252">
                <a:moveTo>
                  <a:pt x="0" y="0"/>
                </a:moveTo>
                <a:lnTo>
                  <a:pt x="13370252" y="0"/>
                </a:lnTo>
                <a:lnTo>
                  <a:pt x="13370252" y="8757515"/>
                </a:lnTo>
                <a:lnTo>
                  <a:pt x="0" y="8757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1272" y="1374378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1272" y="4566940"/>
            <a:ext cx="11246246" cy="407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14"/>
              </a:lnSpc>
            </a:pPr>
            <a:r>
              <a:rPr lang="en-US" sz="11320" spc="113">
                <a:solidFill>
                  <a:srgbClr val="FCFCF4"/>
                </a:solidFill>
                <a:latin typeface="Bebas Neue Bold"/>
              </a:rPr>
              <a:t>CIDADES E COMUNIDADES SUSTENTÁVEIS</a:t>
            </a:r>
          </a:p>
          <a:p>
            <a:pPr>
              <a:lnSpc>
                <a:spcPts val="1041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54230" y="3306030"/>
            <a:ext cx="6465209" cy="108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4"/>
              </a:lnSpc>
            </a:pPr>
            <a:r>
              <a:rPr lang="en-US" sz="4472" spc="44">
                <a:solidFill>
                  <a:srgbClr val="FCFCF4"/>
                </a:solidFill>
                <a:latin typeface="Bebas Neue"/>
              </a:rPr>
              <a:t>OBJETIVO DE DESENVOLVIMENTO SUSTENTÁVEL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4230" y="7359724"/>
            <a:ext cx="6699684" cy="75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13"/>
              </a:lnSpc>
            </a:pPr>
            <a:r>
              <a:rPr lang="en-US" sz="2152" spc="495">
                <a:solidFill>
                  <a:srgbClr val="FCFCF4">
                    <a:alpha val="72941"/>
                  </a:srgbClr>
                </a:solidFill>
                <a:latin typeface="Bebas Neue"/>
              </a:rPr>
              <a:t>THALES, JANIER, LUÍSA, WILLIAN, PEDRO, CARLOS, DIULIANO, RAFAEL E JOSÉ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66325" y="0"/>
            <a:ext cx="5992158" cy="10287000"/>
          </a:xfrm>
          <a:custGeom>
            <a:avLst/>
            <a:gdLst/>
            <a:ahLst/>
            <a:cxnLst/>
            <a:rect r="r" b="b" t="t" l="l"/>
            <a:pathLst>
              <a:path h="10287000" w="5992158">
                <a:moveTo>
                  <a:pt x="0" y="0"/>
                </a:moveTo>
                <a:lnTo>
                  <a:pt x="5992158" y="0"/>
                </a:lnTo>
                <a:lnTo>
                  <a:pt x="59921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078" t="0" r="-7907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4817" y="8242820"/>
            <a:ext cx="960398" cy="1562248"/>
          </a:xfrm>
          <a:custGeom>
            <a:avLst/>
            <a:gdLst/>
            <a:ahLst/>
            <a:cxnLst/>
            <a:rect r="r" b="b" t="t" l="l"/>
            <a:pathLst>
              <a:path h="1562248" w="960398">
                <a:moveTo>
                  <a:pt x="0" y="0"/>
                </a:moveTo>
                <a:lnTo>
                  <a:pt x="960399" y="0"/>
                </a:lnTo>
                <a:lnTo>
                  <a:pt x="960399" y="1562248"/>
                </a:lnTo>
                <a:lnTo>
                  <a:pt x="0" y="1562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10803" y="7747123"/>
            <a:ext cx="609463" cy="991394"/>
          </a:xfrm>
          <a:custGeom>
            <a:avLst/>
            <a:gdLst/>
            <a:ahLst/>
            <a:cxnLst/>
            <a:rect r="r" b="b" t="t" l="l"/>
            <a:pathLst>
              <a:path h="991394" w="609463">
                <a:moveTo>
                  <a:pt x="0" y="0"/>
                </a:moveTo>
                <a:lnTo>
                  <a:pt x="609463" y="0"/>
                </a:lnTo>
                <a:lnTo>
                  <a:pt x="609463" y="991394"/>
                </a:lnTo>
                <a:lnTo>
                  <a:pt x="0" y="991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31531" y="4440606"/>
            <a:ext cx="432107" cy="702894"/>
          </a:xfrm>
          <a:custGeom>
            <a:avLst/>
            <a:gdLst/>
            <a:ahLst/>
            <a:cxnLst/>
            <a:rect r="r" b="b" t="t" l="l"/>
            <a:pathLst>
              <a:path h="702894" w="432107">
                <a:moveTo>
                  <a:pt x="0" y="0"/>
                </a:moveTo>
                <a:lnTo>
                  <a:pt x="432107" y="0"/>
                </a:lnTo>
                <a:lnTo>
                  <a:pt x="432107" y="702894"/>
                </a:lnTo>
                <a:lnTo>
                  <a:pt x="0" y="702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1272" y="3618706"/>
            <a:ext cx="6738228" cy="56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4"/>
              </a:lnSpc>
            </a:pPr>
            <a:r>
              <a:rPr lang="en-US" sz="4472" spc="44">
                <a:solidFill>
                  <a:srgbClr val="FCFCF4"/>
                </a:solidFill>
                <a:latin typeface="Bebas Neue Bold"/>
              </a:rPr>
              <a:t>PLATAFORMA </a:t>
            </a:r>
            <a:r>
              <a:rPr lang="en-US" sz="4472" spc="44">
                <a:solidFill>
                  <a:srgbClr val="FCFCF4"/>
                </a:solidFill>
                <a:latin typeface="Bebas Neue"/>
              </a:rPr>
              <a:t>NATUREZA CONECTADA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1272" y="4335982"/>
            <a:ext cx="7804843" cy="390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Com a nossa plataforma, o poder de transformar as áreas urbanas em ambientes mais verdes está em suas mãos. Cadastre-se e descubra como você pode fazer a diferença no combate às mudanças climáticas e na melhoria da qualidade do ar na sua própria localidade. Ao inserir sua região, oferecemos a você uma seleção personalizada de três plantas endêmicas ideais para seu espaço: uma opção para áreas pequenas, outra para espaços médios e ainda uma terceira para terrenos amplos. Além disso, facilitamos ainda mais o processo, enviando as sementes diretamente para sua localidade. Simples assim!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9266" y="0"/>
            <a:ext cx="6003867" cy="10287000"/>
          </a:xfrm>
          <a:custGeom>
            <a:avLst/>
            <a:gdLst/>
            <a:ahLst/>
            <a:cxnLst/>
            <a:rect r="r" b="b" t="t" l="l"/>
            <a:pathLst>
              <a:path h="10287000" w="6003867">
                <a:moveTo>
                  <a:pt x="0" y="0"/>
                </a:moveTo>
                <a:lnTo>
                  <a:pt x="6003867" y="0"/>
                </a:lnTo>
                <a:lnTo>
                  <a:pt x="60038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64002" y="4684891"/>
            <a:ext cx="7159996" cy="114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4"/>
              </a:lnSpc>
            </a:pPr>
            <a:r>
              <a:rPr lang="en-US" sz="8972" spc="89">
                <a:solidFill>
                  <a:srgbClr val="FCFCF4"/>
                </a:solidFill>
                <a:latin typeface="Bebas Neue Bold"/>
              </a:rPr>
              <a:t>COMO FUNCIONA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864373" y="1570145"/>
            <a:ext cx="9423627" cy="8716855"/>
          </a:xfrm>
          <a:custGeom>
            <a:avLst/>
            <a:gdLst/>
            <a:ahLst/>
            <a:cxnLst/>
            <a:rect r="r" b="b" t="t" l="l"/>
            <a:pathLst>
              <a:path h="8716855" w="9423627">
                <a:moveTo>
                  <a:pt x="9423627" y="0"/>
                </a:moveTo>
                <a:lnTo>
                  <a:pt x="0" y="0"/>
                </a:lnTo>
                <a:lnTo>
                  <a:pt x="0" y="8716855"/>
                </a:lnTo>
                <a:lnTo>
                  <a:pt x="9423627" y="8716855"/>
                </a:lnTo>
                <a:lnTo>
                  <a:pt x="9423627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4610782"/>
            <a:ext cx="5162187" cy="163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Os usuários se registram na plataforma, fornecendo informações como localização, tamanho aproximado do espaço disponível para plantio e preferências pessoais.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1272" y="4064905"/>
            <a:ext cx="5983841" cy="34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9"/>
              </a:lnSpc>
            </a:pPr>
            <a:r>
              <a:rPr lang="en-US" sz="2503" spc="25">
                <a:solidFill>
                  <a:srgbClr val="FCFCF4"/>
                </a:solidFill>
                <a:latin typeface="Roboto Bold"/>
              </a:rPr>
              <a:t>CADASTRO NA PLATAFORMA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59086" y="1409084"/>
            <a:ext cx="10156029" cy="9805185"/>
          </a:xfrm>
          <a:custGeom>
            <a:avLst/>
            <a:gdLst/>
            <a:ahLst/>
            <a:cxnLst/>
            <a:rect r="r" b="b" t="t" l="l"/>
            <a:pathLst>
              <a:path h="9805185" w="10156029">
                <a:moveTo>
                  <a:pt x="0" y="0"/>
                </a:moveTo>
                <a:lnTo>
                  <a:pt x="10156029" y="0"/>
                </a:lnTo>
                <a:lnTo>
                  <a:pt x="10156029" y="9805185"/>
                </a:lnTo>
                <a:lnTo>
                  <a:pt x="0" y="9805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4933865"/>
            <a:ext cx="6822940" cy="99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Ao inserir sua localização, a plataforma utiliza dados geográficos para identificar a região e o tipo de ecossistema local.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1272" y="4389522"/>
            <a:ext cx="5983841" cy="34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9"/>
              </a:lnSpc>
            </a:pPr>
            <a:r>
              <a:rPr lang="en-US" sz="2503" spc="25">
                <a:solidFill>
                  <a:srgbClr val="FCFCF4"/>
                </a:solidFill>
                <a:latin typeface="Roboto Bold"/>
              </a:rPr>
              <a:t>IDENTIFICAÇÃO DA LOCALIDADE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83621" y="8549328"/>
            <a:ext cx="1033059" cy="978824"/>
          </a:xfrm>
          <a:custGeom>
            <a:avLst/>
            <a:gdLst/>
            <a:ahLst/>
            <a:cxnLst/>
            <a:rect r="r" b="b" t="t" l="l"/>
            <a:pathLst>
              <a:path h="978824" w="1033059">
                <a:moveTo>
                  <a:pt x="0" y="0"/>
                </a:moveTo>
                <a:lnTo>
                  <a:pt x="1033059" y="0"/>
                </a:lnTo>
                <a:lnTo>
                  <a:pt x="1033059" y="978824"/>
                </a:lnTo>
                <a:lnTo>
                  <a:pt x="0" y="97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51443" y="1028700"/>
            <a:ext cx="6530474" cy="9578028"/>
          </a:xfrm>
          <a:custGeom>
            <a:avLst/>
            <a:gdLst/>
            <a:ahLst/>
            <a:cxnLst/>
            <a:rect r="r" b="b" t="t" l="l"/>
            <a:pathLst>
              <a:path h="9578028" w="6530474">
                <a:moveTo>
                  <a:pt x="0" y="0"/>
                </a:moveTo>
                <a:lnTo>
                  <a:pt x="6530474" y="0"/>
                </a:lnTo>
                <a:lnTo>
                  <a:pt x="6530474" y="9578028"/>
                </a:lnTo>
                <a:lnTo>
                  <a:pt x="0" y="9578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1272" y="4933865"/>
            <a:ext cx="6458849" cy="99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Os usuários selecionam as plantas desejadas e solicitam as sementes diretamente pela plataforma, indicando o endereço de entrega.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1272" y="4389522"/>
            <a:ext cx="5983841" cy="34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9"/>
              </a:lnSpc>
            </a:pPr>
            <a:r>
              <a:rPr lang="en-US" sz="2503" spc="25">
                <a:solidFill>
                  <a:srgbClr val="FCFCF4"/>
                </a:solidFill>
                <a:latin typeface="Roboto Bold"/>
              </a:rPr>
              <a:t>SOLICITAÇÃO DAS SEMENTES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4199695"/>
            <a:ext cx="11433806" cy="0"/>
          </a:xfrm>
          <a:prstGeom prst="line">
            <a:avLst/>
          </a:prstGeom>
          <a:ln cap="flat" w="19050">
            <a:solidFill>
              <a:srgbClr val="FC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680210" y="7178725"/>
            <a:ext cx="10068795" cy="3265978"/>
          </a:xfrm>
          <a:custGeom>
            <a:avLst/>
            <a:gdLst/>
            <a:ahLst/>
            <a:cxnLst/>
            <a:rect r="r" b="b" t="t" l="l"/>
            <a:pathLst>
              <a:path h="3265978" w="10068795">
                <a:moveTo>
                  <a:pt x="0" y="0"/>
                </a:moveTo>
                <a:lnTo>
                  <a:pt x="10068796" y="0"/>
                </a:lnTo>
                <a:lnTo>
                  <a:pt x="10068796" y="3265977"/>
                </a:lnTo>
                <a:lnTo>
                  <a:pt x="0" y="3265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1272" y="4468643"/>
            <a:ext cx="9882534" cy="162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1"/>
              </a:lnSpc>
            </a:pPr>
            <a:r>
              <a:rPr lang="en-US" sz="2983" spc="29">
                <a:solidFill>
                  <a:srgbClr val="FCFCF4"/>
                </a:solidFill>
                <a:latin typeface="Roboto"/>
              </a:rPr>
              <a:t>Então por meio deste app, foi planejado ter vários colaboradores como a prefeitura e algumas empresas parceiras, sendo o foco principalmente no crescimento de uma cidade verde.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771" y="3490215"/>
            <a:ext cx="5275122" cy="4114800"/>
          </a:xfrm>
          <a:custGeom>
            <a:avLst/>
            <a:gdLst/>
            <a:ahLst/>
            <a:cxnLst/>
            <a:rect r="r" b="b" t="t" l="l"/>
            <a:pathLst>
              <a:path h="4114800" w="5275122">
                <a:moveTo>
                  <a:pt x="0" y="0"/>
                </a:moveTo>
                <a:lnTo>
                  <a:pt x="5275122" y="0"/>
                </a:lnTo>
                <a:lnTo>
                  <a:pt x="52751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8332" y="4684891"/>
            <a:ext cx="9811336" cy="114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4"/>
              </a:lnSpc>
            </a:pPr>
            <a:r>
              <a:rPr lang="en-US" sz="8972" spc="89">
                <a:solidFill>
                  <a:srgbClr val="FCFCF4"/>
                </a:solidFill>
                <a:latin typeface="Bebas Neue Bold"/>
              </a:rPr>
              <a:t>TECNOLOGIAS NECESSARIAS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66068" y="2053109"/>
            <a:ext cx="13095652" cy="8233891"/>
          </a:xfrm>
          <a:custGeom>
            <a:avLst/>
            <a:gdLst/>
            <a:ahLst/>
            <a:cxnLst/>
            <a:rect r="r" b="b" t="t" l="l"/>
            <a:pathLst>
              <a:path h="8233891" w="13095652">
                <a:moveTo>
                  <a:pt x="0" y="0"/>
                </a:moveTo>
                <a:lnTo>
                  <a:pt x="13095653" y="0"/>
                </a:lnTo>
                <a:lnTo>
                  <a:pt x="13095653" y="8233891"/>
                </a:lnTo>
                <a:lnTo>
                  <a:pt x="0" y="8233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2627954"/>
            <a:ext cx="6458849" cy="325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A proposta inclui o desenvolvimento de uma plataforma online interativa, utilizando tecnologias como HTML, CSS e JavaScript. Essa plataforma seria uma aplicação digital intuitiva e acessível, possivelmente uma aplicação híbrida, com o intuito de oferecer serviços como cadastro de usuários, acompanhamento de progresso, interação com a comunidade, acesso a informativos e cursos sobre sustentabilidade.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37006" y="3293382"/>
            <a:ext cx="8192720" cy="4071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4751" indent="-377375" lvl="1">
              <a:lnSpc>
                <a:spcPts val="4649"/>
              </a:lnSpc>
              <a:buFont typeface="Arial"/>
              <a:buChar char="•"/>
            </a:pPr>
            <a:r>
              <a:rPr lang="en-US" sz="3495" spc="34">
                <a:solidFill>
                  <a:srgbClr val="FCFCF4"/>
                </a:solidFill>
                <a:latin typeface="Roboto"/>
              </a:rPr>
              <a:t>HTML</a:t>
            </a:r>
          </a:p>
          <a:p>
            <a:pPr marL="754751" indent="-377375" lvl="1">
              <a:lnSpc>
                <a:spcPts val="4649"/>
              </a:lnSpc>
              <a:buFont typeface="Arial"/>
              <a:buChar char="•"/>
            </a:pPr>
            <a:r>
              <a:rPr lang="en-US" sz="3495" spc="34">
                <a:solidFill>
                  <a:srgbClr val="FCFCF4"/>
                </a:solidFill>
                <a:latin typeface="Roboto"/>
              </a:rPr>
              <a:t>CSS</a:t>
            </a:r>
          </a:p>
          <a:p>
            <a:pPr marL="754751" indent="-377375" lvl="1">
              <a:lnSpc>
                <a:spcPts val="4649"/>
              </a:lnSpc>
              <a:buFont typeface="Arial"/>
              <a:buChar char="•"/>
            </a:pPr>
            <a:r>
              <a:rPr lang="en-US" sz="3495" spc="34">
                <a:solidFill>
                  <a:srgbClr val="FCFCF4"/>
                </a:solidFill>
                <a:latin typeface="Roboto"/>
              </a:rPr>
              <a:t>JS</a:t>
            </a:r>
          </a:p>
          <a:p>
            <a:pPr marL="754751" indent="-377375" lvl="1">
              <a:lnSpc>
                <a:spcPts val="4649"/>
              </a:lnSpc>
              <a:buFont typeface="Arial"/>
              <a:buChar char="•"/>
            </a:pPr>
            <a:r>
              <a:rPr lang="en-US" sz="3495" spc="34">
                <a:solidFill>
                  <a:srgbClr val="FCFCF4"/>
                </a:solidFill>
                <a:latin typeface="Roboto"/>
              </a:rPr>
              <a:t>JAVA</a:t>
            </a:r>
          </a:p>
          <a:p>
            <a:pPr marL="754751" indent="-377375" lvl="1">
              <a:lnSpc>
                <a:spcPts val="4649"/>
              </a:lnSpc>
              <a:buFont typeface="Arial"/>
              <a:buChar char="•"/>
            </a:pPr>
            <a:r>
              <a:rPr lang="en-US" sz="3495" spc="34">
                <a:solidFill>
                  <a:srgbClr val="FCFCF4"/>
                </a:solidFill>
                <a:latin typeface="Roboto"/>
              </a:rPr>
              <a:t>CONCEITO DE PERSISTÊNCIA</a:t>
            </a:r>
          </a:p>
          <a:p>
            <a:pPr marL="754751" indent="-377375" lvl="1">
              <a:lnSpc>
                <a:spcPts val="4649"/>
              </a:lnSpc>
              <a:buFont typeface="Arial"/>
              <a:buChar char="•"/>
            </a:pPr>
            <a:r>
              <a:rPr lang="en-US" sz="3495" spc="34">
                <a:solidFill>
                  <a:srgbClr val="FCFCF4"/>
                </a:solidFill>
                <a:latin typeface="Roboto"/>
              </a:rPr>
              <a:t>SPRING </a:t>
            </a:r>
          </a:p>
          <a:p>
            <a:pPr marL="754751" indent="-377375" lvl="1">
              <a:lnSpc>
                <a:spcPts val="4649"/>
              </a:lnSpc>
              <a:buFont typeface="Arial"/>
              <a:buChar char="•"/>
            </a:pPr>
            <a:r>
              <a:rPr lang="en-US" sz="3495" spc="34">
                <a:solidFill>
                  <a:srgbClr val="FCFCF4"/>
                </a:solidFill>
                <a:latin typeface="Roboto"/>
              </a:rPr>
              <a:t>UML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1272" y="6353817"/>
            <a:ext cx="6458849" cy="261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Além disso, há a ideia de implementar um sistema de persistência de imagens que registre um histórico, juntamente com um sistema de pontos e conquistas. Isso permitiria o acompanhamento do crescimento das árvores e a possibilidade de compartilhar esses avanços, além de acompanhar o progresso de amigos.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1272" y="3360891"/>
            <a:ext cx="7381213" cy="455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Para otimização da transferência de informações via web, pretende-se utilizar tecnologias como Spring com Java, visando adicionar coerência ao código fonte, permitindo inovações, atualizações e acesso por diferentes navegadores. A integração de APIs para GPS (Sistema de Posicionamento Global) seria fundamental para enviar sementes aos usuários com base em sua localização, incluindo detalhes como rua, número da residência e outros dados futuramente solicitados. A modelagem visual através de UML seria empregada para destacar o detalhamento do código fonte, possibilitando uma compreensão abrangente do desenvolvimento interno realizado pela equipe responsável.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46587" y="2563794"/>
            <a:ext cx="8881590" cy="9813912"/>
          </a:xfrm>
          <a:custGeom>
            <a:avLst/>
            <a:gdLst/>
            <a:ahLst/>
            <a:cxnLst/>
            <a:rect r="r" b="b" t="t" l="l"/>
            <a:pathLst>
              <a:path h="9813912" w="8881590">
                <a:moveTo>
                  <a:pt x="0" y="0"/>
                </a:moveTo>
                <a:lnTo>
                  <a:pt x="8881591" y="0"/>
                </a:lnTo>
                <a:lnTo>
                  <a:pt x="8881591" y="9813912"/>
                </a:lnTo>
                <a:lnTo>
                  <a:pt x="0" y="9813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8332" y="3629521"/>
            <a:ext cx="9811336" cy="32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4"/>
              </a:lnSpc>
            </a:pPr>
            <a:r>
              <a:rPr lang="en-US" sz="8972" spc="89">
                <a:solidFill>
                  <a:srgbClr val="FCFCF4"/>
                </a:solidFill>
                <a:latin typeface="Bebas Neue Bold"/>
              </a:rPr>
              <a:t>DESAFIOS, CONSIDERAÇÕES DE IMPLEMENTAÇÃO E VIABILIDADE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312206" y="1897479"/>
            <a:ext cx="5582845" cy="8389521"/>
          </a:xfrm>
          <a:custGeom>
            <a:avLst/>
            <a:gdLst/>
            <a:ahLst/>
            <a:cxnLst/>
            <a:rect r="r" b="b" t="t" l="l"/>
            <a:pathLst>
              <a:path h="8389521" w="5582845">
                <a:moveTo>
                  <a:pt x="0" y="0"/>
                </a:moveTo>
                <a:lnTo>
                  <a:pt x="5582845" y="0"/>
                </a:lnTo>
                <a:lnTo>
                  <a:pt x="5582845" y="8389521"/>
                </a:lnTo>
                <a:lnTo>
                  <a:pt x="0" y="8389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58683" y="0"/>
            <a:ext cx="5482971" cy="10306958"/>
          </a:xfrm>
          <a:custGeom>
            <a:avLst/>
            <a:gdLst/>
            <a:ahLst/>
            <a:cxnLst/>
            <a:rect r="r" b="b" t="t" l="l"/>
            <a:pathLst>
              <a:path h="10306958" w="5482971">
                <a:moveTo>
                  <a:pt x="0" y="0"/>
                </a:moveTo>
                <a:lnTo>
                  <a:pt x="5482971" y="0"/>
                </a:lnTo>
                <a:lnTo>
                  <a:pt x="5482971" y="10306958"/>
                </a:lnTo>
                <a:lnTo>
                  <a:pt x="0" y="1030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92" t="0" r="-2519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1272" y="4889487"/>
            <a:ext cx="7192920" cy="120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7"/>
              </a:lnSpc>
            </a:pPr>
            <a:r>
              <a:rPr lang="en-US" sz="2903" spc="29">
                <a:solidFill>
                  <a:srgbClr val="FCFCF4"/>
                </a:solidFill>
                <a:latin typeface="Roboto"/>
              </a:rPr>
              <a:t>Reduzir o impacto ambiental negativo per capita das cidades, inclusive prestando especial atenção à qualidade do ar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1374378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4230" y="4301820"/>
            <a:ext cx="6465209" cy="56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4"/>
              </a:lnSpc>
            </a:pPr>
            <a:r>
              <a:rPr lang="en-US" sz="4472" spc="44">
                <a:solidFill>
                  <a:srgbClr val="FCFCF4"/>
                </a:solidFill>
                <a:latin typeface="Bebas Neue Bold"/>
              </a:rPr>
              <a:t>OBJETIVO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677713" y="5704377"/>
            <a:ext cx="6163875" cy="5840271"/>
          </a:xfrm>
          <a:custGeom>
            <a:avLst/>
            <a:gdLst/>
            <a:ahLst/>
            <a:cxnLst/>
            <a:rect r="r" b="b" t="t" l="l"/>
            <a:pathLst>
              <a:path h="5840271" w="6163875">
                <a:moveTo>
                  <a:pt x="6163874" y="0"/>
                </a:moveTo>
                <a:lnTo>
                  <a:pt x="0" y="0"/>
                </a:lnTo>
                <a:lnTo>
                  <a:pt x="0" y="5840271"/>
                </a:lnTo>
                <a:lnTo>
                  <a:pt x="6163874" y="5840271"/>
                </a:lnTo>
                <a:lnTo>
                  <a:pt x="61638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56508" y="2810617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DESAFIOS TÉCNICOS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1272" y="2810617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DESAFIOS SOCIAIS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56508" y="3407809"/>
            <a:ext cx="6866876" cy="242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A implementação da plataforma também implica em desafios técnicos significativos. Desde a concepção da tecnologia necessária para avaliar as características do terreno até o desenvolvimento de sistemas de monitoramento remoto do crescimento das árvores, é essencial contar com uma equipe multidisciplinar capacitada. A integração de dados geoespaciais, sensoriamento remoto e algoritmos de aprendizado de máquina são fundamentais para o sucesso da plataforma.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1272" y="3407809"/>
            <a:ext cx="6866876" cy="189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Além dos desafios financeiros e técnicos, a aceitação do projeto pela comunidade é crucial. A conscientização sobre a importância do reflorestamento e os benefícios associados, como a melhoria do microclima e a redução da pegada de carbono, deve ser uma prioridade. Estratégias de comunicação eficazes são necessárias para envolver a população e garantir uma participação ativa na iniciativa.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1272" y="5969579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DESAFIOS FINANCEIROS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1272" y="6568042"/>
            <a:ext cx="6866876" cy="295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Um dos maiores desafios enfrentados na implementação desse projeto é a questão financeira. A distribuição de recursos para cobrir os custos da iniciativa, que incluem a aquisição de sementes, transporte e logística, demanda uma cuidadosa elaboração de um modelo de financiamento. Uma alternativa a ser considerada é a distribuição de custos pelo estado, onde políticas que ofereçam descontos no Imposto Predial e Territorial Urbano (IPTU) para áreas com árvores plantadas podem incentivar a adesão e colaboração de proprietários de terras.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1272" y="2952720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AVALIAÇÃO DE LOCAIS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3549912"/>
            <a:ext cx="6866876" cy="189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A seleção adequada de áreas para o plantio é um aspecto crítico do projeto. Uma abordagem científica para avaliação do solo, clima e ecossistema local é essencial para determinar quais espécies de árvores são mais adequadas para cada região. A parceria com instituições acadêmicas e especialistas em botânica pode fortalecer a base científica do projeto.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49015" y="2952720"/>
            <a:ext cx="7310285" cy="969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DESAFIOS TÉCNICOS DE MONITORAMENTO DO CRESCIMENTO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49015" y="3932183"/>
            <a:ext cx="6866876" cy="295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A eficácia do projeto também depende da capacidade de monitorar o crescimento das árvores plantadas. Em vez de depender de tecnologias como sensores IoT, a abordagem se concentra na participação direta das pessoas. A proposta inclui o monitoramento por meio de imagens, onde os responsáveis pelo plantio enviam fotos periodicamente, acompanhadas de checklists enviados através da API do Google Agenda ou WhatsApp. A implementação de uma equipe dedicada à verificação in loco assegurará a precisão das informações coletadas.</a:t>
            </a:r>
          </a:p>
          <a:p>
            <a:pPr>
              <a:lnSpc>
                <a:spcPts val="214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51272" y="5993377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ACEITAÇÃO E ADOÇÃO DA TECNOLOGIA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1272" y="6596346"/>
            <a:ext cx="6866876" cy="82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A plataforma dependerá da aceitação dos usuários. Torná-la amigável, intuitiva e acessível é crucial para garantir sua adoção e uso contínuo pela comunidade.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19511" y="9115776"/>
            <a:ext cx="19320778" cy="1299761"/>
          </a:xfrm>
          <a:custGeom>
            <a:avLst/>
            <a:gdLst/>
            <a:ahLst/>
            <a:cxnLst/>
            <a:rect r="r" b="b" t="t" l="l"/>
            <a:pathLst>
              <a:path h="1299761" w="19320778">
                <a:moveTo>
                  <a:pt x="0" y="0"/>
                </a:moveTo>
                <a:lnTo>
                  <a:pt x="19320777" y="0"/>
                </a:lnTo>
                <a:lnTo>
                  <a:pt x="19320777" y="1299761"/>
                </a:lnTo>
                <a:lnTo>
                  <a:pt x="0" y="1299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886580" y="5568924"/>
            <a:ext cx="5674075" cy="5127301"/>
          </a:xfrm>
          <a:custGeom>
            <a:avLst/>
            <a:gdLst/>
            <a:ahLst/>
            <a:cxnLst/>
            <a:rect r="r" b="b" t="t" l="l"/>
            <a:pathLst>
              <a:path h="5127301" w="5674075">
                <a:moveTo>
                  <a:pt x="0" y="0"/>
                </a:moveTo>
                <a:lnTo>
                  <a:pt x="5674075" y="0"/>
                </a:lnTo>
                <a:lnTo>
                  <a:pt x="5674075" y="5127301"/>
                </a:lnTo>
                <a:lnTo>
                  <a:pt x="0" y="5127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0" y="3419486"/>
            <a:ext cx="11433806" cy="0"/>
          </a:xfrm>
          <a:prstGeom prst="line">
            <a:avLst/>
          </a:prstGeom>
          <a:ln cap="flat" w="19050">
            <a:solidFill>
              <a:srgbClr val="FC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51272" y="3688434"/>
            <a:ext cx="9882534" cy="403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1"/>
              </a:lnSpc>
            </a:pPr>
            <a:r>
              <a:rPr lang="en-US" sz="2983" spc="29">
                <a:solidFill>
                  <a:srgbClr val="FCFCF4"/>
                </a:solidFill>
                <a:latin typeface="Roboto"/>
              </a:rPr>
              <a:t>A criação de uma plataforma para avaliação e acompanhamento do plantio de árvores representa um passo significativo em direção à sustentabilidade ambiental. No entanto, os desafios financeiros, técnicos e sociais demandam uma abordagem estratégica e colaborativa. Ao superar esses obstáculos, a iniciativa pode não apenas contribuir para a preservação ambiental, mas também estimular uma conscientização coletiva sobre a importância da natureza em nosso cotidiano.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47984" y="0"/>
            <a:ext cx="10890776" cy="10752166"/>
          </a:xfrm>
          <a:custGeom>
            <a:avLst/>
            <a:gdLst/>
            <a:ahLst/>
            <a:cxnLst/>
            <a:rect r="r" b="b" t="t" l="l"/>
            <a:pathLst>
              <a:path h="10752166" w="10890776">
                <a:moveTo>
                  <a:pt x="0" y="0"/>
                </a:moveTo>
                <a:lnTo>
                  <a:pt x="10890776" y="0"/>
                </a:lnTo>
                <a:lnTo>
                  <a:pt x="10890776" y="10752166"/>
                </a:lnTo>
                <a:lnTo>
                  <a:pt x="0" y="1075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8332" y="4684891"/>
            <a:ext cx="9811336" cy="220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4"/>
              </a:lnSpc>
            </a:pPr>
            <a:r>
              <a:rPr lang="en-US" sz="8972" spc="89">
                <a:solidFill>
                  <a:srgbClr val="FCFCF4"/>
                </a:solidFill>
                <a:latin typeface="Bebas Neue Bold"/>
              </a:rPr>
              <a:t>BENEFÍCIOS E IMPACTO ESPERADO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1272" y="4374873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MELHORIA DA QUALIDADE DO AR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412849"/>
            <a:ext cx="6475814" cy="181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14300" spc="143">
                <a:solidFill>
                  <a:srgbClr val="0B9D45">
                    <a:alpha val="46667"/>
                  </a:srgbClr>
                </a:solidFill>
                <a:latin typeface="Bebas Neue Bold"/>
              </a:rPr>
              <a:t>BENEFICIOS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4374873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INCENTIVO À BIODIVERSIDADE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1272" y="4972066"/>
            <a:ext cx="6866876" cy="82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O aumento da cobertura vegetal contribui para a filtragem de poluentes do ar, melhorando a qualidade do ar nas áreas urbanas.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972066"/>
            <a:ext cx="6866876" cy="82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O plantio de espécies nativas contribui para a preservação da biodiversidade, ajudando na conservação de flora e fauna locais.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1272" y="6382066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REDUÇÃO DAS MUDANÇAS CLIMÁTICAS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382066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ESTÍMULO À CONSCIENTIZAÇÃO AMBIENTAL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1272" y="8394737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BEM-ESTAR DA COMUNIDADE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1272" y="6980528"/>
            <a:ext cx="6866876" cy="82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O reflorestamento urbano ajuda na captura de carbono, reduzindo a pegada de carbono e contribuindo para a mitigação das mudanças climáticas.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6980528"/>
            <a:ext cx="6866876" cy="82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O projeto pode aumentar a conscientização sobre questões ambientais, incentivando práticas sustentáveis e responsáveis na comunidade.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1272" y="8993200"/>
            <a:ext cx="6866876" cy="55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Áreas verdes têm impactos positivos na saúde mental e física, promovendo o bem-estar e reduzindo o estresse.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1272" y="4117698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AMBIENTAIS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37909" y="2413672"/>
            <a:ext cx="5022618" cy="178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80"/>
              </a:lnSpc>
            </a:pPr>
            <a:r>
              <a:rPr lang="en-US" sz="14326" spc="143">
                <a:solidFill>
                  <a:srgbClr val="0B9D45">
                    <a:alpha val="46667"/>
                  </a:srgbClr>
                </a:solidFill>
                <a:latin typeface="Bebas Neue Bold"/>
              </a:rPr>
              <a:t>IMPACTO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4117698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CULTURAIS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1272" y="4714891"/>
            <a:ext cx="6866876" cy="55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Redução da poluição do ar, aumento da biodiversidade local e sequestro de carbono.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714891"/>
            <a:ext cx="6866876" cy="55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Fortalecimento do vínculo das pessoas com a natureza, resgate e preservação de espécies nativas.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1272" y="5862399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SOCIAIS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5862399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EDUCATIVOS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1272" y="7875071"/>
            <a:ext cx="7310285" cy="512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4"/>
              </a:lnSpc>
            </a:pPr>
            <a:r>
              <a:rPr lang="en-US" sz="3972" spc="39">
                <a:solidFill>
                  <a:srgbClr val="FCFCF4"/>
                </a:solidFill>
                <a:latin typeface="Bebas Neue Bold"/>
              </a:rPr>
              <a:t>ECONÔMICOS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1272" y="6460862"/>
            <a:ext cx="6866876" cy="82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Melhoria na qualidade de vida, promoção de espaços públicos mais agradáveis e estímulo ao engajamento comunitário.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6460862"/>
            <a:ext cx="6866876" cy="55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Estímulo ao aprendizado sobre a importância da vegetação urbana e suas conexões com o meio ambiente.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1272" y="8473533"/>
            <a:ext cx="6866876" cy="82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44"/>
              </a:lnSpc>
            </a:pPr>
            <a:r>
              <a:rPr lang="en-US" sz="2003" spc="20">
                <a:solidFill>
                  <a:srgbClr val="FCFCF4"/>
                </a:solidFill>
                <a:latin typeface="Roboto"/>
              </a:rPr>
              <a:t>Possíveis economias em saúde pública devido à redução de problemas respiratórios relacionados à poluição do ar, além de valorização imobiliária em áreas verdes.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18652" y="4356932"/>
            <a:ext cx="9050695" cy="1573136"/>
            <a:chOff x="0" y="0"/>
            <a:chExt cx="12067594" cy="209751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535962" y="470903"/>
              <a:ext cx="9531632" cy="1355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29"/>
                </a:lnSpc>
              </a:pPr>
              <a:r>
                <a:rPr lang="en-US" sz="7749" spc="77">
                  <a:solidFill>
                    <a:srgbClr val="FCFCF4"/>
                  </a:solidFill>
                  <a:latin typeface="Bebas Neue"/>
                </a:rPr>
                <a:t>NATUREZA CONECTADA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2213735" cy="2097514"/>
            </a:xfrm>
            <a:custGeom>
              <a:avLst/>
              <a:gdLst/>
              <a:ahLst/>
              <a:cxnLst/>
              <a:rect r="r" b="b" t="t" l="l"/>
              <a:pathLst>
                <a:path h="2097514" w="2213735">
                  <a:moveTo>
                    <a:pt x="2213735" y="0"/>
                  </a:moveTo>
                  <a:lnTo>
                    <a:pt x="0" y="0"/>
                  </a:lnTo>
                  <a:lnTo>
                    <a:pt x="0" y="2097514"/>
                  </a:lnTo>
                  <a:lnTo>
                    <a:pt x="2213735" y="2097514"/>
                  </a:lnTo>
                  <a:lnTo>
                    <a:pt x="221373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1272" y="0"/>
            <a:ext cx="5478030" cy="10287000"/>
          </a:xfrm>
          <a:custGeom>
            <a:avLst/>
            <a:gdLst/>
            <a:ahLst/>
            <a:cxnLst/>
            <a:rect r="r" b="b" t="t" l="l"/>
            <a:pathLst>
              <a:path h="10287000" w="5478030">
                <a:moveTo>
                  <a:pt x="0" y="0"/>
                </a:moveTo>
                <a:lnTo>
                  <a:pt x="5478030" y="0"/>
                </a:lnTo>
                <a:lnTo>
                  <a:pt x="54780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76" t="0" r="-10927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90430" y="3921233"/>
            <a:ext cx="4883443" cy="131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Hoje, o Brasil tem no desmatamento e nas queimadas suas principais fontes de emissão de gases de efeito estufa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90430" y="5837345"/>
            <a:ext cx="4883443" cy="66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Do semiárido brasileiro já está em processo de desertificação.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93388" y="7229814"/>
            <a:ext cx="4883443" cy="131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Do peso de doenças atribuíveis às mudanças climáticas é suportado por crianças com menos de 5 anos de idade.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6958" y="1374378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6958" y="3276416"/>
            <a:ext cx="6465209" cy="56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4"/>
              </a:lnSpc>
            </a:pPr>
            <a:r>
              <a:rPr lang="en-US" sz="4472" spc="44">
                <a:solidFill>
                  <a:srgbClr val="FCFCF4"/>
                </a:solidFill>
                <a:latin typeface="Bebas Neue Bold"/>
              </a:rPr>
              <a:t>O MUNDO HOJE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178177"/>
            <a:ext cx="1924440" cy="99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89"/>
              </a:lnSpc>
            </a:pPr>
            <a:r>
              <a:rPr lang="en-US" sz="8031" spc="-738">
                <a:solidFill>
                  <a:srgbClr val="FCFCF4"/>
                </a:solidFill>
                <a:latin typeface="Glacial Indifference"/>
              </a:rPr>
              <a:t>46%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5770439"/>
            <a:ext cx="1924440" cy="99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89"/>
              </a:lnSpc>
            </a:pPr>
            <a:r>
              <a:rPr lang="en-US" sz="8031" spc="-738">
                <a:solidFill>
                  <a:srgbClr val="FCFCF4"/>
                </a:solidFill>
                <a:latin typeface="Glacial Indifference"/>
              </a:rPr>
              <a:t>12%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6958" y="7429839"/>
            <a:ext cx="1924440" cy="99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89"/>
              </a:lnSpc>
            </a:pPr>
            <a:r>
              <a:rPr lang="en-US" sz="8031" spc="-738">
                <a:solidFill>
                  <a:srgbClr val="FCFCF4"/>
                </a:solidFill>
                <a:latin typeface="Glacial Indifference"/>
              </a:rPr>
              <a:t>90%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1272" y="3329039"/>
            <a:ext cx="5840136" cy="56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4"/>
              </a:lnSpc>
            </a:pPr>
            <a:r>
              <a:rPr lang="en-US" sz="4472" spc="44">
                <a:solidFill>
                  <a:srgbClr val="FCFCF4"/>
                </a:solidFill>
                <a:latin typeface="Bebas Neue Bold"/>
              </a:rPr>
              <a:t>O PROBLEMA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4127448"/>
            <a:ext cx="8927730" cy="325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A falta de áreas verdes nas cidades é um desafio abrangente que afeta a qualidade de vida urbana, contribuindo para o aumento do estresse, desconforto térmico e impactos na saúde mental e física dos habitantes. Além disso, essa escassez influencia negativamente na biodiversidade local, exacerbando os efeitos das mudanças climáticas. Para abordar esse problema, são necessárias políticas urbanas integradas que promovam o planejamento sustentável, incentivem a criação de espaços verdes e envolvam ativamente a comunidade na conservação e expansão dessas áreas dentro das cidades.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435954" y="0"/>
            <a:ext cx="11410675" cy="10426504"/>
          </a:xfrm>
          <a:custGeom>
            <a:avLst/>
            <a:gdLst/>
            <a:ahLst/>
            <a:cxnLst/>
            <a:rect r="r" b="b" t="t" l="l"/>
            <a:pathLst>
              <a:path h="10426504" w="11410675">
                <a:moveTo>
                  <a:pt x="0" y="0"/>
                </a:moveTo>
                <a:lnTo>
                  <a:pt x="11410675" y="0"/>
                </a:lnTo>
                <a:lnTo>
                  <a:pt x="11410675" y="10426504"/>
                </a:lnTo>
                <a:lnTo>
                  <a:pt x="0" y="10426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5954" y="0"/>
            <a:ext cx="11410675" cy="10426504"/>
          </a:xfrm>
          <a:custGeom>
            <a:avLst/>
            <a:gdLst/>
            <a:ahLst/>
            <a:cxnLst/>
            <a:rect r="r" b="b" t="t" l="l"/>
            <a:pathLst>
              <a:path h="10426504" w="11410675">
                <a:moveTo>
                  <a:pt x="0" y="0"/>
                </a:moveTo>
                <a:lnTo>
                  <a:pt x="11410675" y="0"/>
                </a:lnTo>
                <a:lnTo>
                  <a:pt x="11410675" y="10426504"/>
                </a:lnTo>
                <a:lnTo>
                  <a:pt x="0" y="10426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3490964"/>
            <a:ext cx="5840136" cy="56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4"/>
              </a:lnSpc>
            </a:pPr>
            <a:r>
              <a:rPr lang="en-US" sz="4472" spc="44">
                <a:solidFill>
                  <a:srgbClr val="FCFCF4"/>
                </a:solidFill>
                <a:latin typeface="Bebas Neue Bold"/>
              </a:rPr>
              <a:t>O PROBLEMA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1272" y="4289373"/>
            <a:ext cx="8733548" cy="261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Muitos residentes podem não estar cientes dos benefícios associados aos espaços verdes e, portanto, podem não se sentir motivados a se envolver. Campanhas de conscientização que destacam os benefícios ambientais, sociais e de saúde das áreas verdes podem motivar a participação da comunidade. Essas campanhas podem ser realizadas por meio de mídias sociais, eventos locais e programas educacionais.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5867" y="257291"/>
            <a:ext cx="7472133" cy="10029709"/>
          </a:xfrm>
          <a:custGeom>
            <a:avLst/>
            <a:gdLst/>
            <a:ahLst/>
            <a:cxnLst/>
            <a:rect r="r" b="b" t="t" l="l"/>
            <a:pathLst>
              <a:path h="10029709" w="7472133">
                <a:moveTo>
                  <a:pt x="0" y="0"/>
                </a:moveTo>
                <a:lnTo>
                  <a:pt x="7472133" y="0"/>
                </a:lnTo>
                <a:lnTo>
                  <a:pt x="7472133" y="10029709"/>
                </a:lnTo>
                <a:lnTo>
                  <a:pt x="0" y="1002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7001" y="4092429"/>
            <a:ext cx="12333997" cy="239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1"/>
              </a:lnSpc>
            </a:pPr>
            <a:r>
              <a:rPr lang="en-US" sz="4472" spc="254">
                <a:solidFill>
                  <a:srgbClr val="FCFCF4"/>
                </a:solidFill>
                <a:latin typeface="Bebas Neue Bold"/>
              </a:rPr>
              <a:t>ESTA É A PRIMEIRA VEZ QUE UMA GERAÇÃO GLOBAL DE MENINAS E MENINOS CRESCERÁ EM UM MUNDO QUE SE TORNOU MUITO MAIS PERIGOSO E INCERTO DEVIDO ÀS MUDANÇAS CLIMÁTICAS E AO MEIO AMBIENTE DEGRADADO.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86600" y="302895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7001" y="4684928"/>
            <a:ext cx="12333997" cy="114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2"/>
              </a:lnSpc>
            </a:pPr>
            <a:r>
              <a:rPr lang="en-US" sz="8969" spc="565">
                <a:solidFill>
                  <a:srgbClr val="FCFCF4"/>
                </a:solidFill>
                <a:latin typeface="Bebas Neue Bold"/>
              </a:rPr>
              <a:t>PRECISAMOS MUDAR ISSO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7704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40546">
            <a:off x="11141382" y="4929309"/>
            <a:ext cx="906636" cy="1195802"/>
          </a:xfrm>
          <a:custGeom>
            <a:avLst/>
            <a:gdLst/>
            <a:ahLst/>
            <a:cxnLst/>
            <a:rect r="r" b="b" t="t" l="l"/>
            <a:pathLst>
              <a:path h="1195802" w="906636">
                <a:moveTo>
                  <a:pt x="0" y="0"/>
                </a:moveTo>
                <a:lnTo>
                  <a:pt x="906636" y="0"/>
                </a:lnTo>
                <a:lnTo>
                  <a:pt x="906636" y="1195802"/>
                </a:lnTo>
                <a:lnTo>
                  <a:pt x="0" y="119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1272" y="3330042"/>
            <a:ext cx="5840136" cy="568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14"/>
              </a:lnSpc>
            </a:pPr>
            <a:r>
              <a:rPr lang="en-US" sz="4472" spc="44">
                <a:solidFill>
                  <a:srgbClr val="FCFCF4"/>
                </a:solidFill>
                <a:latin typeface="Bebas Neue Bold"/>
              </a:rPr>
              <a:t>TECNOLOGIA COMO AJUDADORA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1272" y="4128452"/>
            <a:ext cx="6866876" cy="455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2"/>
              </a:lnSpc>
            </a:pPr>
            <a:r>
              <a:rPr lang="en-US" sz="2403" spc="24">
                <a:solidFill>
                  <a:srgbClr val="FCFCF4"/>
                </a:solidFill>
                <a:latin typeface="Roboto"/>
              </a:rPr>
              <a:t>A tecnologia possibilita a criação de plataformas de cooperação para o plantio de árvores, promovendo a participação ativa da comunidade na restauração e preservação de ecossistemas urbanos. Essas plataformas conectam voluntários, organizações ambientais e entidades públicas, facilitando o planejamento e execução de projetos de arborização urbana. Por meio de aplicativos e redes online, as pessoas podem colaborar, monitorar o crescimento das árvores plantadas e contribuir para a expansão de áreas verdes nas cidades, melhorando assim a qualidade do ar e proporcionando benefícios ambientais significativos.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4072" y="731927"/>
            <a:ext cx="8404046" cy="8823146"/>
          </a:xfrm>
          <a:custGeom>
            <a:avLst/>
            <a:gdLst/>
            <a:ahLst/>
            <a:cxnLst/>
            <a:rect r="r" b="b" t="t" l="l"/>
            <a:pathLst>
              <a:path h="8823146" w="8404046">
                <a:moveTo>
                  <a:pt x="0" y="0"/>
                </a:moveTo>
                <a:lnTo>
                  <a:pt x="8404046" y="0"/>
                </a:lnTo>
                <a:lnTo>
                  <a:pt x="8404046" y="8823146"/>
                </a:lnTo>
                <a:lnTo>
                  <a:pt x="0" y="8823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23932" y="5035404"/>
            <a:ext cx="5840136" cy="114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4"/>
              </a:lnSpc>
            </a:pPr>
            <a:r>
              <a:rPr lang="en-US" sz="8972" spc="89">
                <a:solidFill>
                  <a:srgbClr val="FCFCF4"/>
                </a:solidFill>
                <a:latin typeface="Bebas Neue Bold"/>
              </a:rPr>
              <a:t>SOLUÇÃO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1272" y="1390034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FCFCF4">
                    <a:alpha val="72941"/>
                  </a:srgbClr>
                </a:solidFill>
                <a:latin typeface="Bebas Neue"/>
              </a:rPr>
              <a:t>GRUPO 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DAF4T7UVSyg</dc:identifier>
  <dcterms:modified xsi:type="dcterms:W3CDTF">2011-08-01T06:04:30Z</dcterms:modified>
  <cp:revision>1</cp:revision>
  <dc:title>Natureza conectada - Grupo 5</dc:title>
</cp:coreProperties>
</file>